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68" r:id="rId3"/>
    <p:sldId id="269" r:id="rId4"/>
    <p:sldId id="258" r:id="rId5"/>
    <p:sldId id="265" r:id="rId6"/>
    <p:sldId id="270" r:id="rId7"/>
    <p:sldId id="278" r:id="rId8"/>
    <p:sldId id="266" r:id="rId9"/>
    <p:sldId id="261" r:id="rId10"/>
    <p:sldId id="262" r:id="rId11"/>
    <p:sldId id="263" r:id="rId12"/>
    <p:sldId id="273" r:id="rId13"/>
    <p:sldId id="264" r:id="rId14"/>
    <p:sldId id="267" r:id="rId15"/>
    <p:sldId id="275" r:id="rId16"/>
    <p:sldId id="274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20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B7C9B-6AEA-4699-AFBB-5F27E8984B9E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C4B28-0218-4D0A-A8A9-9DC8C586D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C4B28-0218-4D0A-A8A9-9DC8C586D2B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pink color image\Pink-wallpaper-pink-color-10579569-1024-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448800" cy="708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1455003"/>
            <a:ext cx="5943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ক্লাস 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958405"/>
            <a:ext cx="60198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নবম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 জীব বিজ্ঞান  (জীব কোষ)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AMUN\Desktop\cell\03-02_Cell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571500"/>
            <a:ext cx="7458075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3288268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9800" y="12192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20574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386" name="Picture 2" descr="C:\Users\MAMUN\Desktop\cell\anatom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762000"/>
            <a:ext cx="4343400" cy="4572000"/>
          </a:xfrm>
          <a:prstGeom prst="rect">
            <a:avLst/>
          </a:prstGeom>
          <a:noFill/>
        </p:spPr>
      </p:pic>
      <p:pic>
        <p:nvPicPr>
          <p:cNvPr id="16388" name="Picture 4" descr="C:\Users\MAMUN\Desktop\cell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5801"/>
            <a:ext cx="3962400" cy="47243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6800" y="990600"/>
            <a:ext cx="914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pink color image\Pink-wallpaper-pink-color-10579569-1024-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448800" cy="708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5417403"/>
            <a:ext cx="6781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 নিউক্লিয়াসের ছবি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cell &amp; tissue &amp; human body\nucleu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950" y="228600"/>
            <a:ext cx="68961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AMUN\Desktop\cell\cell_structure.jpg"/>
          <p:cNvPicPr>
            <a:picLocks noChangeAspect="1" noChangeArrowheads="1"/>
          </p:cNvPicPr>
          <p:nvPr/>
        </p:nvPicPr>
        <p:blipFill>
          <a:blip r:embed="rId2" cstate="print"/>
          <a:srcRect l="10417" r="6250" b="2703"/>
          <a:stretch>
            <a:fillRect/>
          </a:stretch>
        </p:blipFill>
        <p:spPr bwMode="auto">
          <a:xfrm>
            <a:off x="762000" y="685800"/>
            <a:ext cx="3048000" cy="54863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838200"/>
            <a:ext cx="838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1447800"/>
            <a:ext cx="6096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1981200"/>
            <a:ext cx="457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2514600"/>
            <a:ext cx="381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657600"/>
            <a:ext cx="381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4419600"/>
            <a:ext cx="457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269468"/>
            <a:ext cx="685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6019800"/>
            <a:ext cx="685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5943600"/>
            <a:ext cx="609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483" name="Picture 3" descr="C:\Users\MAMUN\Desktop\cell\Biological_ce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85800"/>
            <a:ext cx="3657600" cy="55149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1000" y="762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উদ্ভিদ ও প্রাণীকোষের মধ্যে পার্থক্য নির্নয় কর (দলীয় কাজ)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52401"/>
          <a:ext cx="8686800" cy="64132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43400"/>
                <a:gridCol w="4343400"/>
              </a:tblGrid>
              <a:tr h="495206"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Dw</a:t>
                      </a:r>
                      <a:r>
                        <a:rPr lang="en-US" sz="3600" kern="1200" dirty="0" smtClean="0">
                          <a:solidFill>
                            <a:schemeClr val="bg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™¢`‡</a:t>
                      </a:r>
                      <a:r>
                        <a:rPr lang="en-US" sz="3600" kern="1200" dirty="0" err="1" smtClean="0">
                          <a:solidFill>
                            <a:schemeClr val="bg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Kvl</a:t>
                      </a:r>
                      <a:r>
                        <a:rPr lang="en-US" sz="3600" kern="1200" dirty="0" smtClean="0">
                          <a:solidFill>
                            <a:schemeClr val="bg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endParaRPr lang="en-US" sz="3600" dirty="0">
                        <a:solidFill>
                          <a:schemeClr val="bg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MJ" pitchFamily="2" charset="0"/>
                          <a:ea typeface="Times New Roman"/>
                          <a:cs typeface="Times New Roman"/>
                        </a:rPr>
                        <a:t>cÖvwY‡Kvl</a:t>
                      </a:r>
                      <a:r>
                        <a:rPr lang="en-US" sz="3200" dirty="0" smtClean="0">
                          <a:latin typeface="SutonnyMJ" pitchFamily="2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US" sz="4000" dirty="0">
                        <a:latin typeface="SutonnyMJ" pitchFamily="2" charset="0"/>
                      </a:endParaRPr>
                    </a:p>
                  </a:txBody>
                  <a:tcPr/>
                </a:tc>
              </a:tr>
              <a:tr h="883919">
                <a:tc>
                  <a:txBody>
                    <a:bodyPr/>
                    <a:lstStyle/>
                    <a:p>
                      <a:r>
                        <a:rPr lang="bn-BD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bn-BD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১।</a:t>
                      </a:r>
                      <a:r>
                        <a:rPr lang="bn-BD" sz="2400" kern="1200" baseline="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Ro †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KvlcÖvPx</a:t>
                      </a:r>
                      <a:r>
                        <a:rPr lang="bn-BD" sz="24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w`‡q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ewóZ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| 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AwaKvsk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Dw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™¢`‡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Kvl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mjy‡jvR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wbwg©Z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24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1|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cÖvwY‡Kv‡l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KvlcÖvPxi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bB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ïay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c­vRgv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wSj­x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w`‡q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wewóZ</a:t>
                      </a:r>
                      <a:endParaRPr lang="en-US" sz="2400" dirty="0">
                        <a:latin typeface="SutonnyMJ" pitchFamily="2" charset="0"/>
                      </a:endParaRPr>
                    </a:p>
                  </a:txBody>
                  <a:tcPr/>
                </a:tc>
              </a:tr>
              <a:tr h="597595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2|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wewfbœ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cÖKvi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c­vwóW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_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v‡K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| </a:t>
                      </a:r>
                      <a:endParaRPr lang="en-US" sz="24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2|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c­vw÷W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bB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| </a:t>
                      </a:r>
                      <a:endParaRPr lang="en-US" sz="2400" dirty="0">
                        <a:latin typeface="SutonnyMJ" pitchFamily="2" charset="0"/>
                      </a:endParaRPr>
                    </a:p>
                  </a:txBody>
                  <a:tcPr/>
                </a:tc>
              </a:tr>
              <a:tr h="88797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SutonnyMJ" pitchFamily="2" charset="0"/>
                          <a:ea typeface="Times New Roman"/>
                        </a:rPr>
                        <a:t>3| </a:t>
                      </a:r>
                      <a:r>
                        <a:rPr lang="en-US" sz="2400" dirty="0" err="1">
                          <a:latin typeface="SutonnyMJ" pitchFamily="2" charset="0"/>
                          <a:ea typeface="Times New Roman"/>
                        </a:rPr>
                        <a:t>mvaviYZ</a:t>
                      </a:r>
                      <a:r>
                        <a:rPr lang="en-US" sz="2400" dirty="0">
                          <a:latin typeface="SutonnyMJ" pitchFamily="2" charset="0"/>
                          <a:ea typeface="Times New Roman"/>
                        </a:rPr>
                        <a:t> GK </a:t>
                      </a:r>
                      <a:r>
                        <a:rPr lang="en-US" sz="2400" dirty="0" err="1">
                          <a:latin typeface="SutonnyMJ" pitchFamily="2" charset="0"/>
                          <a:ea typeface="Times New Roman"/>
                        </a:rPr>
                        <a:t>ev</a:t>
                      </a:r>
                      <a:r>
                        <a:rPr lang="en-US" sz="2400" dirty="0">
                          <a:latin typeface="SutonnyMJ" pitchFamily="2" charset="0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latin typeface="SutonnyMJ" pitchFamily="2" charset="0"/>
                          <a:ea typeface="Times New Roman"/>
                        </a:rPr>
                        <a:t>GKvwaK</a:t>
                      </a:r>
                      <a:r>
                        <a:rPr lang="en-US" sz="2400" dirty="0">
                          <a:latin typeface="SutonnyMJ" pitchFamily="2" charset="0"/>
                          <a:ea typeface="Times New Roman"/>
                        </a:rPr>
                        <a:t> †</a:t>
                      </a:r>
                      <a:r>
                        <a:rPr lang="en-US" sz="2400" dirty="0" err="1">
                          <a:latin typeface="SutonnyMJ" pitchFamily="2" charset="0"/>
                          <a:ea typeface="Times New Roman"/>
                        </a:rPr>
                        <a:t>KvlMnŸi</a:t>
                      </a:r>
                      <a:r>
                        <a:rPr lang="en-US" sz="2400" dirty="0">
                          <a:latin typeface="SutonnyMJ" pitchFamily="2" charset="0"/>
                          <a:ea typeface="Times New Roman"/>
                        </a:rPr>
                        <a:t> _</a:t>
                      </a:r>
                      <a:r>
                        <a:rPr lang="en-US" sz="2400" dirty="0" err="1">
                          <a:latin typeface="SutonnyMJ" pitchFamily="2" charset="0"/>
                          <a:ea typeface="Times New Roman"/>
                        </a:rPr>
                        <a:t>v‡K</a:t>
                      </a:r>
                      <a:r>
                        <a:rPr lang="en-US" sz="2400" dirty="0">
                          <a:latin typeface="SutonnyMJ" pitchFamily="2" charset="0"/>
                          <a:ea typeface="Times New Roman"/>
                        </a:rPr>
                        <a:t>| </a:t>
                      </a:r>
                      <a:endParaRPr lang="en-US" sz="2000" dirty="0">
                        <a:latin typeface="SutonnyMJ" pitchFamily="2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3| KZK¸‡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jv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wbæ‡kªYxi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cÖvYx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e¨ZxZ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AwaKvsk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cÖvwY‡Kv‡l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KvlMnŸi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_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v‡K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bv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| </a:t>
                      </a:r>
                      <a:endParaRPr lang="en-US" sz="2400" dirty="0">
                        <a:latin typeface="SutonnyMJ" pitchFamily="2" charset="0"/>
                      </a:endParaRPr>
                    </a:p>
                  </a:txBody>
                  <a:tcPr/>
                </a:tc>
              </a:tr>
              <a:tr h="786504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4|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Dw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™¢`‡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Kv‡l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mvaviYZ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†m‡›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Uªv‡mvg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_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v‡K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bv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| </a:t>
                      </a:r>
                      <a:endParaRPr lang="en-US" sz="24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4|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cÖvwY‡Kv‡l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me©`v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†m‡›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Uv‡mvg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_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v‡K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| </a:t>
                      </a:r>
                      <a:endParaRPr lang="en-US" sz="2400" dirty="0">
                        <a:latin typeface="SutonnyMJ" pitchFamily="2" charset="0"/>
                      </a:endParaRPr>
                    </a:p>
                  </a:txBody>
                  <a:tcPr/>
                </a:tc>
              </a:tr>
              <a:tr h="786504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5|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AYyex¶Y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h‡š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¿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MjwR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e¯‘i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Dcw¯’wZ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Kg †`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Lv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hvq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| </a:t>
                      </a:r>
                      <a:endParaRPr lang="en-US" sz="24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5|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AYyex¶Y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h‡š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¿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cÖvqk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MjwR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e¯‘ †`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Lv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hvq</a:t>
                      </a:r>
                      <a:endParaRPr lang="en-US" sz="2400" dirty="0">
                        <a:latin typeface="SutonnyMJ" pitchFamily="2" charset="0"/>
                      </a:endParaRPr>
                    </a:p>
                  </a:txBody>
                  <a:tcPr/>
                </a:tc>
              </a:tr>
              <a:tr h="786504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6|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Dw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™¢`‡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Kv‡l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mwÂZ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Lv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`¨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g~jZ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 †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k¦Zmvi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SutonnyMJ" pitchFamily="2" charset="0"/>
                          <a:ea typeface="+mn-ea"/>
                          <a:cs typeface="+mn-cs"/>
                        </a:rPr>
                        <a:t>| </a:t>
                      </a:r>
                      <a:endParaRPr lang="en-US" sz="24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SutonnyMJ" pitchFamily="2" charset="0"/>
                          <a:ea typeface="Times New Roman"/>
                        </a:rPr>
                        <a:t>6| </a:t>
                      </a:r>
                      <a:r>
                        <a:rPr lang="en-US" sz="2000" dirty="0" err="1">
                          <a:latin typeface="SutonnyMJ" pitchFamily="2" charset="0"/>
                          <a:ea typeface="Times New Roman"/>
                        </a:rPr>
                        <a:t>cÖvwY‡Kv‡li</a:t>
                      </a:r>
                      <a:r>
                        <a:rPr lang="en-US" sz="2000" dirty="0">
                          <a:latin typeface="SutonnyMJ" pitchFamily="2" charset="0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SutonnyMJ" pitchFamily="2" charset="0"/>
                          <a:ea typeface="Times New Roman"/>
                        </a:rPr>
                        <a:t>mwÂZ</a:t>
                      </a:r>
                      <a:r>
                        <a:rPr lang="en-US" sz="2000" dirty="0">
                          <a:latin typeface="SutonnyMJ" pitchFamily="2" charset="0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SutonnyMJ" pitchFamily="2" charset="0"/>
                          <a:ea typeface="Times New Roman"/>
                        </a:rPr>
                        <a:t>Lv</a:t>
                      </a:r>
                      <a:r>
                        <a:rPr lang="en-US" sz="2000" dirty="0">
                          <a:latin typeface="SutonnyMJ" pitchFamily="2" charset="0"/>
                          <a:ea typeface="Times New Roman"/>
                        </a:rPr>
                        <a:t>`¨ </a:t>
                      </a:r>
                      <a:r>
                        <a:rPr lang="en-US" sz="2000" dirty="0" err="1">
                          <a:latin typeface="SutonnyMJ" pitchFamily="2" charset="0"/>
                          <a:ea typeface="Times New Roman"/>
                        </a:rPr>
                        <a:t>g~jZ</a:t>
                      </a:r>
                      <a:r>
                        <a:rPr lang="en-US" sz="2000" dirty="0">
                          <a:latin typeface="SutonnyMJ" pitchFamily="2" charset="0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SutonnyMJ" pitchFamily="2" charset="0"/>
                          <a:ea typeface="Times New Roman"/>
                        </a:rPr>
                        <a:t>M­vB‡KvRb</a:t>
                      </a:r>
                      <a:r>
                        <a:rPr lang="en-US" sz="2000" dirty="0">
                          <a:latin typeface="SutonnyMJ" pitchFamily="2" charset="0"/>
                          <a:ea typeface="Times New Roman"/>
                        </a:rPr>
                        <a:t>| </a:t>
                      </a:r>
                      <a:endParaRPr lang="en-US" sz="1800" dirty="0">
                        <a:latin typeface="SutonnyMJ" pitchFamily="2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6947">
                <a:tc>
                  <a:txBody>
                    <a:bodyPr/>
                    <a:lstStyle/>
                    <a:p>
                      <a:endParaRPr lang="en-US" sz="24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Sutonny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pink color image\Pink-wallpaper-pink-color-10579569-1024-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448800" cy="7086600"/>
          </a:xfrm>
          <a:prstGeom prst="rect">
            <a:avLst/>
          </a:prstGeom>
          <a:noFill/>
        </p:spPr>
      </p:pic>
      <p:pic>
        <p:nvPicPr>
          <p:cNvPr id="3" name="Picture 3" descr="D:\cell &amp; tissue &amp; human body\stock-photo--d-illustration-dna-63087610.jpg"/>
          <p:cNvPicPr>
            <a:picLocks noChangeAspect="1" noChangeArrowheads="1"/>
          </p:cNvPicPr>
          <p:nvPr/>
        </p:nvPicPr>
        <p:blipFill>
          <a:blip r:embed="rId3" cstate="print"/>
          <a:srcRect b="7495"/>
          <a:stretch>
            <a:fillRect/>
          </a:stretch>
        </p:blipFill>
        <p:spPr bwMode="auto">
          <a:xfrm>
            <a:off x="3124200" y="762000"/>
            <a:ext cx="2743200" cy="4114800"/>
          </a:xfrm>
          <a:prstGeom prst="rect">
            <a:avLst/>
          </a:prstGeom>
          <a:noFill/>
        </p:spPr>
      </p:pic>
      <p:pic>
        <p:nvPicPr>
          <p:cNvPr id="4" name="Picture 4" descr="D:\cell &amp; tissue &amp; human body\stock-photo-dna-double-helix-60856786.jpg"/>
          <p:cNvPicPr>
            <a:picLocks noChangeAspect="1" noChangeArrowheads="1"/>
          </p:cNvPicPr>
          <p:nvPr/>
        </p:nvPicPr>
        <p:blipFill>
          <a:blip r:embed="rId4" cstate="print"/>
          <a:srcRect b="6940"/>
          <a:stretch>
            <a:fillRect/>
          </a:stretch>
        </p:blipFill>
        <p:spPr bwMode="auto">
          <a:xfrm>
            <a:off x="-76200" y="789400"/>
            <a:ext cx="3048000" cy="4087400"/>
          </a:xfrm>
          <a:prstGeom prst="rect">
            <a:avLst/>
          </a:prstGeom>
          <a:noFill/>
        </p:spPr>
      </p:pic>
      <p:pic>
        <p:nvPicPr>
          <p:cNvPr id="5" name="Picture 5" descr="D:\cell &amp; tissue &amp; human body\chromosome_w.jpg7376485f-e5fa-45b4-8c64-1d4e0aa2c30dLarg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737886"/>
            <a:ext cx="2971800" cy="4205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5257800"/>
            <a:ext cx="8001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ক্রোমোজোম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:\pink color image\Pink-wallpaper-pink-color-10579569-1024-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448800" cy="7086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914400"/>
            <a:ext cx="86106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6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6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2514601"/>
            <a:ext cx="8686800" cy="2819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মাইটোকন্ড্রিয়া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কাকে</a:t>
            </a:r>
            <a:r>
              <a:rPr kumimoji="0" lang="bn-BD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বলে?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২।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নিউক্লিয়াসের কয়টি অংশ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kumimoji="0" lang="bn-BD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৩।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রাইবোজোমের দুইটি কাজ বর্ননা কর ।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৪।উদ্ভিদকোষ ও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প্রাণিকোষের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মধ্যে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দুইটি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পাথর্ক্য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 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pink color image\Pink-wallpaper-pink-color-10579569-1024-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448800" cy="708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" y="762000"/>
            <a:ext cx="83058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09800"/>
            <a:ext cx="8763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কোষের সবচেয়ে গুরুত্বপূর্ন অঙ্গ কোনটি বলে মনে কর – যুক্তি  দাও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pink color image\Pink-wallpaper-pink-color-10579569-1024-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448800" cy="7086600"/>
          </a:xfrm>
          <a:prstGeom prst="rect">
            <a:avLst/>
          </a:prstGeom>
          <a:noFill/>
        </p:spPr>
      </p:pic>
      <p:pic>
        <p:nvPicPr>
          <p:cNvPr id="36866" name="Picture 2" descr="D:\thank you image&amp;animation\ThankYou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149773"/>
            <a:ext cx="8991600" cy="6327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ink color image\Pink-wallpaper-pink-color-10579569-1024-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448800" cy="708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1219200"/>
            <a:ext cx="3962400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শিক্ষকের পরিচিতি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মামুনুর রশীদ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যশোর জিলা স্কুল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যশোর ।</a:t>
            </a: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pink color image\Pink-wallpaper-pink-color-10579569-1024-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448800" cy="708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1422737"/>
            <a:ext cx="75438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762000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মাইটোকন্ড্রিয়া কি সেটা বলতে পারবে 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রাইবোজোমের কাজ উল্লেখ করতে পারবে 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নিউক্লিয়াসের গঠন ও কাজ  বলতে পারবে 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৪। ক্রোমোজোমের কাজ সম্পর্কে বলতে পারবে 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pink color image\Pink-wallpaper-pink-color-10579569-1024-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448800" cy="7086600"/>
          </a:xfrm>
          <a:prstGeom prst="rect">
            <a:avLst/>
          </a:prstGeom>
          <a:noFill/>
        </p:spPr>
      </p:pic>
      <p:pic>
        <p:nvPicPr>
          <p:cNvPr id="5" name="Picture 2" descr="D:\welcome\welcome-animation-gif-i1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8232176" cy="594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638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pink color image\Pink-wallpaper-pink-color-10579569-1024-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448800" cy="7086600"/>
          </a:xfrm>
          <a:prstGeom prst="rect">
            <a:avLst/>
          </a:prstGeom>
          <a:noFill/>
        </p:spPr>
      </p:pic>
      <p:pic>
        <p:nvPicPr>
          <p:cNvPr id="4" name="Picture 2" descr="C:\Users\MAMUN\Desktop\cell\mitochondr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8915400" cy="5486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0" y="5943600"/>
            <a:ext cx="89154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MITOCHONDRIA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pink color image\Pink-wallpaper-pink-color-10579569-1024-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448800" cy="7086600"/>
          </a:xfrm>
          <a:prstGeom prst="rect">
            <a:avLst/>
          </a:prstGeom>
          <a:noFill/>
        </p:spPr>
      </p:pic>
      <p:pic>
        <p:nvPicPr>
          <p:cNvPr id="3" name="Picture 2" descr="C:\Users\MAMUN\Desktop\cell\4i9ekowmjg3hp6h0io8letf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"/>
            <a:ext cx="8991600" cy="54520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867400"/>
            <a:ext cx="8915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অমসৃণ এন্ডোপ্লাজমিক রেটিকুলাম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MUN\Desktop\cell\71p6bueulyvli6siju1vcp48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5486400" cy="59257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558225"/>
            <a:ext cx="7391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গলজি বস্তরগঠন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819400" y="2590800"/>
            <a:ext cx="18288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19200" y="24500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রস ক্ষরণঅঙ্গ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24000" y="4953000"/>
            <a:ext cx="12192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4800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b="1" dirty="0" smtClean="0"/>
              <a:t>সিস্টারনি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81200" y="6172200"/>
            <a:ext cx="1524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304800" y="6019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গলজিবস্তুরস্তর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AMUN\Desktop\cell\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5970024" cy="5105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53000" y="54102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990600"/>
            <a:ext cx="838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298</Words>
  <Application>Microsoft Office PowerPoint</Application>
  <PresentationFormat>On-screen Show (4:3)</PresentationFormat>
  <Paragraphs>47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MAMUN</dc:creator>
  <cp:lastModifiedBy>Nazmul Islam Khan</cp:lastModifiedBy>
  <cp:revision>54</cp:revision>
  <dcterms:created xsi:type="dcterms:W3CDTF">2006-08-16T00:00:00Z</dcterms:created>
  <dcterms:modified xsi:type="dcterms:W3CDTF">2013-04-16T10:32:00Z</dcterms:modified>
</cp:coreProperties>
</file>